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2"/>
  </p:notesMasterIdLst>
  <p:handoutMasterIdLst>
    <p:handoutMasterId r:id="rId23"/>
  </p:handoutMasterIdLst>
  <p:sldIdLst>
    <p:sldId id="312" r:id="rId5"/>
    <p:sldId id="281" r:id="rId6"/>
    <p:sldId id="304" r:id="rId7"/>
    <p:sldId id="307" r:id="rId8"/>
    <p:sldId id="282" r:id="rId9"/>
    <p:sldId id="314" r:id="rId10"/>
    <p:sldId id="315" r:id="rId11"/>
    <p:sldId id="317" r:id="rId12"/>
    <p:sldId id="318" r:id="rId13"/>
    <p:sldId id="319" r:id="rId14"/>
    <p:sldId id="321" r:id="rId15"/>
    <p:sldId id="323" r:id="rId16"/>
    <p:sldId id="325" r:id="rId17"/>
    <p:sldId id="324" r:id="rId18"/>
    <p:sldId id="322" r:id="rId19"/>
    <p:sldId id="326" r:id="rId20"/>
    <p:sldId id="297" r:id="rId2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88" autoAdjust="0"/>
  </p:normalViewPr>
  <p:slideViewPr>
    <p:cSldViewPr snapToGrid="0" snapToObjects="1">
      <p:cViewPr varScale="1">
        <p:scale>
          <a:sx n="109" d="100"/>
          <a:sy n="109" d="100"/>
        </p:scale>
        <p:origin x="612" y="10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0CA4-7C04-D99E-ABA9-B57D9A79E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97FBE-D739-A4D1-5984-8C8D36F1A07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D4B8392-6545-2790-DBEF-1A525B1741E5}"/>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50725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593A-530C-B7DE-205C-AE99BD58D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1BBCE-BA01-0929-2A64-57B2E6CEEFC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F1FBB0F-D034-5D6B-949A-C65FE13D2C73}"/>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266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BFD75-811E-9EC7-E42F-49D061F8E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157EB-5065-8826-D3FC-8045DD90FBB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2BFBEC3-76F4-F408-8565-1FEFC3FCF1B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9145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765561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883EE-7518-195B-B017-2026A88D6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EE585-6346-8CD4-5219-8C255AB85B6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5C138AC-EF23-DB96-3A4C-F4E5449D40B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6875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8311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Understanding YOUR </a:t>
            </a:r>
            <a:br>
              <a:rPr lang="en-US" dirty="0"/>
            </a:br>
            <a:r>
              <a:rPr lang="en-US" dirty="0" err="1"/>
              <a:t>ROC’s</a:t>
            </a:r>
            <a:r>
              <a:rPr lang="en-US" dirty="0"/>
              <a:t> financial statements</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10</a:t>
            </a:fld>
            <a:endParaRPr lang="en-US" dirty="0"/>
          </a:p>
        </p:txBody>
      </p:sp>
      <p:pic>
        <p:nvPicPr>
          <p:cNvPr id="11" name="Content Placeholder 10">
            <a:extLst>
              <a:ext uri="{FF2B5EF4-FFF2-40B4-BE49-F238E27FC236}">
                <a16:creationId xmlns:a16="http://schemas.microsoft.com/office/drawing/2014/main" id="{960C4E94-C38F-DBED-FF0B-1C5129AAD4C9}"/>
              </a:ext>
            </a:extLst>
          </p:cNvPr>
          <p:cNvPicPr>
            <a:picLocks noGrp="1" noChangeAspect="1"/>
          </p:cNvPicPr>
          <p:nvPr>
            <p:ph sz="half" idx="1"/>
          </p:nvPr>
        </p:nvPicPr>
        <p:blipFill>
          <a:blip r:embed="rId3"/>
          <a:stretch>
            <a:fillRect/>
          </a:stretch>
        </p:blipFill>
        <p:spPr>
          <a:xfrm>
            <a:off x="3771900" y="817602"/>
            <a:ext cx="4896645" cy="6116684"/>
          </a:xfrm>
        </p:spPr>
      </p:pic>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156281" y="251030"/>
            <a:ext cx="9879437" cy="566572"/>
          </a:xfrm>
        </p:spPr>
        <p:txBody>
          <a:bodyPr/>
          <a:lstStyle/>
          <a:p>
            <a:r>
              <a:rPr lang="en-US" sz="2400" dirty="0"/>
              <a:t>Treasurers Report Example</a:t>
            </a:r>
          </a:p>
        </p:txBody>
      </p:sp>
    </p:spTree>
    <p:extLst>
      <p:ext uri="{BB962C8B-B14F-4D97-AF65-F5344CB8AC3E}">
        <p14:creationId xmlns:p14="http://schemas.microsoft.com/office/powerpoint/2010/main" val="396999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3" y="1015702"/>
            <a:ext cx="9875463" cy="694212"/>
          </a:xfrm>
        </p:spPr>
        <p:txBody>
          <a:bodyPr/>
          <a:lstStyle/>
          <a:p>
            <a:r>
              <a:rPr lang="en-US" sz="3200" dirty="0"/>
              <a:t>TO RESERVE OR NOT TO RESERVE ?</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981388" y="2689891"/>
            <a:ext cx="4735936" cy="3411972"/>
          </a:xfrm>
        </p:spPr>
        <p:txBody>
          <a:bodyPr>
            <a:normAutofit/>
          </a:bodyPr>
          <a:lstStyle/>
          <a:p>
            <a:pPr marL="0" indent="0">
              <a:buNone/>
            </a:pPr>
            <a:r>
              <a:rPr lang="en-US" dirty="0">
                <a:latin typeface="Arial" panose="020B0604020202020204" pitchFamily="34" charset="0"/>
                <a:cs typeface="Arial" panose="020B0604020202020204" pitchFamily="34" charset="0"/>
              </a:rPr>
              <a:t>For FS719 and FS720 communities creating reserves is largely optional although highly encouraged.  However, if membership has voted to establish a reserve fund(s) </a:t>
            </a:r>
            <a:r>
              <a:rPr lang="en-US" dirty="0">
                <a:solidFill>
                  <a:srgbClr val="FF0000"/>
                </a:solidFill>
                <a:latin typeface="Arial" panose="020B0604020202020204" pitchFamily="34" charset="0"/>
                <a:cs typeface="Arial" panose="020B0604020202020204" pitchFamily="34" charset="0"/>
              </a:rPr>
              <a:t>for a specific item like roads,</a:t>
            </a:r>
            <a:r>
              <a:rPr lang="en-US" dirty="0">
                <a:latin typeface="Arial" panose="020B0604020202020204" pitchFamily="34" charset="0"/>
                <a:cs typeface="Arial" panose="020B0604020202020204" pitchFamily="34" charset="0"/>
              </a:rPr>
              <a:t>  that money cannot be used for anything else and the fund must be funded every year unless there has been a specific vote of the members to not fund. </a:t>
            </a:r>
          </a:p>
          <a:p>
            <a:pPr marL="0" indent="0">
              <a:buNone/>
            </a:pPr>
            <a:r>
              <a:rPr lang="en-US" dirty="0">
                <a:latin typeface="Arial" panose="020B0604020202020204" pitchFamily="34" charset="0"/>
                <a:cs typeface="Arial" panose="020B0604020202020204" pitchFamily="34" charset="0"/>
              </a:rPr>
              <a:t>This would be referred to as a Statutory Reserve Fund.</a:t>
            </a:r>
          </a:p>
          <a:p>
            <a:pPr marL="0" indent="0">
              <a:buNone/>
            </a:pPr>
            <a:endParaRPr lang="en-US" dirty="0"/>
          </a:p>
        </p:txBody>
      </p:sp>
      <p:pic>
        <p:nvPicPr>
          <p:cNvPr id="5" name="Content Placeholder 4">
            <a:extLst>
              <a:ext uri="{FF2B5EF4-FFF2-40B4-BE49-F238E27FC236}">
                <a16:creationId xmlns:a16="http://schemas.microsoft.com/office/drawing/2014/main" id="{37A0B0EB-50CA-0A8E-2C6F-5291531E88F3}"/>
              </a:ext>
            </a:extLst>
          </p:cNvPr>
          <p:cNvPicPr>
            <a:picLocks noGrp="1" noChangeAspect="1"/>
          </p:cNvPicPr>
          <p:nvPr>
            <p:ph sz="half" idx="15"/>
          </p:nvPr>
        </p:nvPicPr>
        <p:blipFill>
          <a:blip r:embed="rId3"/>
          <a:stretch>
            <a:fillRect/>
          </a:stretch>
        </p:blipFill>
        <p:spPr>
          <a:xfrm>
            <a:off x="7940675" y="2279955"/>
            <a:ext cx="3484563" cy="3514345"/>
          </a:xfrm>
        </p:spPr>
      </p:pic>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249802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86D56-0A4B-BE33-1064-285A4E7DA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7805E-208B-B1DD-5D48-EF199CBFDFFA}"/>
              </a:ext>
            </a:extLst>
          </p:cNvPr>
          <p:cNvSpPr>
            <a:spLocks noGrp="1"/>
          </p:cNvSpPr>
          <p:nvPr>
            <p:ph type="title"/>
          </p:nvPr>
        </p:nvSpPr>
        <p:spPr>
          <a:xfrm>
            <a:off x="3460565" y="1057274"/>
            <a:ext cx="7965461" cy="994164"/>
          </a:xfrm>
        </p:spPr>
        <p:txBody>
          <a:bodyPr/>
          <a:lstStyle/>
          <a:p>
            <a:pPr algn="ctr"/>
            <a:r>
              <a:rPr lang="en-US" sz="3200" dirty="0"/>
              <a:t>Reserve Funding considerations</a:t>
            </a:r>
          </a:p>
        </p:txBody>
      </p:sp>
      <p:sp>
        <p:nvSpPr>
          <p:cNvPr id="3" name="Content Placeholder 2">
            <a:extLst>
              <a:ext uri="{FF2B5EF4-FFF2-40B4-BE49-F238E27FC236}">
                <a16:creationId xmlns:a16="http://schemas.microsoft.com/office/drawing/2014/main" id="{B5D0BBCD-DD11-75D8-CA65-1D733BBEDF9E}"/>
              </a:ext>
            </a:extLst>
          </p:cNvPr>
          <p:cNvSpPr>
            <a:spLocks noGrp="1"/>
          </p:cNvSpPr>
          <p:nvPr>
            <p:ph sz="half" idx="2"/>
          </p:nvPr>
        </p:nvSpPr>
        <p:spPr>
          <a:xfrm>
            <a:off x="3460566" y="3949667"/>
            <a:ext cx="7965460" cy="2204948"/>
          </a:xfrm>
        </p:spPr>
        <p:txBody>
          <a:bodyPr>
            <a:normAutofit fontScale="70000" lnSpcReduction="20000"/>
          </a:bodyPr>
          <a:lstStyle/>
          <a:p>
            <a:pPr marL="0" marR="0" indent="0">
              <a:lnSpc>
                <a:spcPct val="107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While the intent of both is exactly the same the pooled reserve method gives more flexibility to a board. For instance, if you have a roofing reserve in the straight-line accounting method and your roof needs to be replace a little sooner than you projected and the amount in the fund is $5,000 less than needed, you would need to have a vote to move funds from one reserve to another or do a special assessment to gather the balance of what is needed. If the reserves are pooled than the amount can be taken out of the collective “pot” and in the following years budget you can recalculate what is needed to correct for the other funds.</a:t>
            </a:r>
          </a:p>
          <a:p>
            <a:endParaRPr lang="en-US" dirty="0"/>
          </a:p>
        </p:txBody>
      </p:sp>
      <p:sp>
        <p:nvSpPr>
          <p:cNvPr id="23" name="Slide Number Placeholder 22">
            <a:extLst>
              <a:ext uri="{FF2B5EF4-FFF2-40B4-BE49-F238E27FC236}">
                <a16:creationId xmlns:a16="http://schemas.microsoft.com/office/drawing/2014/main" id="{8A8B60CA-25BD-59CE-371F-3175CBA6E12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12</a:t>
            </a:fld>
            <a:endParaRPr lang="en-US" dirty="0"/>
          </a:p>
        </p:txBody>
      </p:sp>
      <p:sp>
        <p:nvSpPr>
          <p:cNvPr id="4" name="TextBox 3">
            <a:extLst>
              <a:ext uri="{FF2B5EF4-FFF2-40B4-BE49-F238E27FC236}">
                <a16:creationId xmlns:a16="http://schemas.microsoft.com/office/drawing/2014/main" id="{7449AA24-2EEC-9900-2090-FAEACED76E01}"/>
              </a:ext>
            </a:extLst>
          </p:cNvPr>
          <p:cNvSpPr txBox="1"/>
          <p:nvPr/>
        </p:nvSpPr>
        <p:spPr>
          <a:xfrm>
            <a:off x="3974122" y="2364064"/>
            <a:ext cx="6453554" cy="1272977"/>
          </a:xfrm>
          <a:prstGeom prst="rect">
            <a:avLst/>
          </a:prstGeom>
          <a:noFill/>
        </p:spPr>
        <p:txBody>
          <a:bodyPr wrap="square" rtlCol="0">
            <a:spAutoFit/>
          </a:bodyPr>
          <a:lstStyle/>
          <a:p>
            <a:pPr marL="0" marR="0" algn="ctr">
              <a:lnSpc>
                <a:spcPct val="107000"/>
              </a:lnSpc>
              <a:spcAft>
                <a:spcPts val="800"/>
              </a:spcAft>
            </a:pPr>
            <a:r>
              <a:rPr lang="en-US" sz="1800" b="1" kern="100" dirty="0">
                <a:solidFill>
                  <a:schemeClr val="accent6"/>
                </a:solidFill>
                <a:effectLst/>
                <a:latin typeface="Ink Free" panose="03080402000500000000" pitchFamily="66" charset="0"/>
                <a:ea typeface="Calibri" panose="020F0502020204030204" pitchFamily="34" charset="0"/>
                <a:cs typeface="Times New Roman" panose="02020603050405020304" pitchFamily="18" charset="0"/>
              </a:rPr>
              <a:t>This fund can be a series of separate items with the monies kept separate called “Straight Line” or as is most common in ROC communities, what is called “Pooled Reserves” or “Cash Flow Reserves”. </a:t>
            </a:r>
          </a:p>
        </p:txBody>
      </p:sp>
    </p:spTree>
    <p:extLst>
      <p:ext uri="{BB962C8B-B14F-4D97-AF65-F5344CB8AC3E}">
        <p14:creationId xmlns:p14="http://schemas.microsoft.com/office/powerpoint/2010/main" val="744944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60CD-5BEA-8BFA-DDDF-4090CCC72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E533B-EC1F-4F53-381B-E7C809DA1C89}"/>
              </a:ext>
            </a:extLst>
          </p:cNvPr>
          <p:cNvSpPr>
            <a:spLocks noGrp="1"/>
          </p:cNvSpPr>
          <p:nvPr>
            <p:ph type="title"/>
          </p:nvPr>
        </p:nvSpPr>
        <p:spPr>
          <a:xfrm>
            <a:off x="765973" y="834635"/>
            <a:ext cx="7796464" cy="404066"/>
          </a:xfrm>
        </p:spPr>
        <p:txBody>
          <a:bodyPr/>
          <a:lstStyle/>
          <a:p>
            <a:pPr algn="ctr"/>
            <a:r>
              <a:rPr lang="en-US" sz="2400" dirty="0"/>
              <a:t>Maintaining a good reserve fund?</a:t>
            </a:r>
          </a:p>
        </p:txBody>
      </p:sp>
      <p:sp>
        <p:nvSpPr>
          <p:cNvPr id="3" name="Slide Number Placeholder 2">
            <a:extLst>
              <a:ext uri="{FF2B5EF4-FFF2-40B4-BE49-F238E27FC236}">
                <a16:creationId xmlns:a16="http://schemas.microsoft.com/office/drawing/2014/main" id="{158030E4-1FD8-DD24-0C29-FD33126C095C}"/>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13</a:t>
            </a:fld>
            <a:endParaRPr lang="en-US" dirty="0"/>
          </a:p>
        </p:txBody>
      </p:sp>
      <p:sp>
        <p:nvSpPr>
          <p:cNvPr id="16" name="Content Placeholder 4">
            <a:extLst>
              <a:ext uri="{FF2B5EF4-FFF2-40B4-BE49-F238E27FC236}">
                <a16:creationId xmlns:a16="http://schemas.microsoft.com/office/drawing/2014/main" id="{19DCB25D-A0FC-0AD1-B4D5-BAE49D6DE50B}"/>
              </a:ext>
            </a:extLst>
          </p:cNvPr>
          <p:cNvSpPr>
            <a:spLocks noGrp="1"/>
          </p:cNvSpPr>
          <p:nvPr>
            <p:ph sz="half" idx="2"/>
          </p:nvPr>
        </p:nvSpPr>
        <p:spPr>
          <a:xfrm>
            <a:off x="4664205" y="2303028"/>
            <a:ext cx="3283119" cy="3720337"/>
          </a:xfrm>
        </p:spPr>
        <p:txBody>
          <a:bodyPr>
            <a:normAutofit fontScale="85000" lnSpcReduction="100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 annually and adjust cost and life expectancy numbers as required</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Things change – delete and add reserve items as appropriate. If your community decides to build Pickle Ball courts then the ongoing major maintenance like surface replacement need to be added to the reserve. If you had mini golf but decide it is not used and you are going to remove it then take it out of reserves. </a:t>
            </a:r>
          </a:p>
          <a:p>
            <a:pPr marL="0" indent="0">
              <a:buNone/>
            </a:pPr>
            <a:r>
              <a:rPr lang="en-US" dirty="0"/>
              <a:t>*** Remember if you declaration document mandates a pool and shuffle board courts then you should continue to provide it even if it is an under </a:t>
            </a:r>
            <a:r>
              <a:rPr lang="en-US"/>
              <a:t>used facility. </a:t>
            </a:r>
            <a:endParaRPr lang="en-US" dirty="0"/>
          </a:p>
        </p:txBody>
      </p:sp>
      <p:pic>
        <p:nvPicPr>
          <p:cNvPr id="7" name="Content Placeholder 6">
            <a:extLst>
              <a:ext uri="{FF2B5EF4-FFF2-40B4-BE49-F238E27FC236}">
                <a16:creationId xmlns:a16="http://schemas.microsoft.com/office/drawing/2014/main" id="{D25A4A8C-E3EF-6388-E118-CB35F8127B08}"/>
              </a:ext>
            </a:extLst>
          </p:cNvPr>
          <p:cNvPicPr>
            <a:picLocks noGrp="1" noChangeAspect="1"/>
          </p:cNvPicPr>
          <p:nvPr>
            <p:ph sz="quarter" idx="4"/>
          </p:nvPr>
        </p:nvPicPr>
        <p:blipFill>
          <a:blip r:embed="rId3"/>
          <a:srcRect/>
          <a:stretch/>
        </p:blipFill>
        <p:spPr>
          <a:xfrm>
            <a:off x="696178" y="2140301"/>
            <a:ext cx="3725197" cy="3575890"/>
          </a:xfrm>
        </p:spPr>
      </p:pic>
    </p:spTree>
    <p:extLst>
      <p:ext uri="{BB962C8B-B14F-4D97-AF65-F5344CB8AC3E}">
        <p14:creationId xmlns:p14="http://schemas.microsoft.com/office/powerpoint/2010/main" val="342963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99809-160C-F43E-094D-AA731F6701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29484-6969-6BCA-12D0-C22A96D4A1D4}"/>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14</a:t>
            </a:fld>
            <a:endParaRPr lang="en-US" dirty="0"/>
          </a:p>
        </p:txBody>
      </p:sp>
      <p:sp>
        <p:nvSpPr>
          <p:cNvPr id="5" name="Title 4">
            <a:extLst>
              <a:ext uri="{FF2B5EF4-FFF2-40B4-BE49-F238E27FC236}">
                <a16:creationId xmlns:a16="http://schemas.microsoft.com/office/drawing/2014/main" id="{643BBE7D-A0A7-549F-21AB-3B2A98A40345}"/>
              </a:ext>
            </a:extLst>
          </p:cNvPr>
          <p:cNvSpPr>
            <a:spLocks noGrp="1"/>
          </p:cNvSpPr>
          <p:nvPr>
            <p:ph type="title"/>
          </p:nvPr>
        </p:nvSpPr>
        <p:spPr>
          <a:xfrm>
            <a:off x="1156281" y="251030"/>
            <a:ext cx="9879437" cy="566572"/>
          </a:xfrm>
        </p:spPr>
        <p:txBody>
          <a:bodyPr/>
          <a:lstStyle/>
          <a:p>
            <a:pPr algn="ctr"/>
            <a:r>
              <a:rPr lang="en-US" sz="2400" dirty="0"/>
              <a:t>Uncommon reserve items</a:t>
            </a:r>
          </a:p>
        </p:txBody>
      </p:sp>
      <p:sp>
        <p:nvSpPr>
          <p:cNvPr id="8" name="Content Placeholder 7">
            <a:extLst>
              <a:ext uri="{FF2B5EF4-FFF2-40B4-BE49-F238E27FC236}">
                <a16:creationId xmlns:a16="http://schemas.microsoft.com/office/drawing/2014/main" id="{64CB75C2-1A57-FCF1-D62D-3D4AB7BD6E9D}"/>
              </a:ext>
            </a:extLst>
          </p:cNvPr>
          <p:cNvSpPr>
            <a:spLocks noGrp="1"/>
          </p:cNvSpPr>
          <p:nvPr>
            <p:ph sz="half" idx="1"/>
          </p:nvPr>
        </p:nvSpPr>
        <p:spPr>
          <a:xfrm>
            <a:off x="2009847" y="1297780"/>
            <a:ext cx="8348590" cy="4262440"/>
          </a:xfrm>
        </p:spPr>
        <p:txBody>
          <a:bodyPr>
            <a:normAutofit/>
          </a:bodyPr>
          <a:lstStyle/>
          <a:p>
            <a:pPr marL="0" indent="0">
              <a:buNone/>
            </a:pPr>
            <a:r>
              <a:rPr lang="en-US" sz="2400" b="1" dirty="0">
                <a:solidFill>
                  <a:schemeClr val="accent6"/>
                </a:solidFill>
                <a:latin typeface="Papyrus" panose="03070502060502030205" pitchFamily="66" charset="0"/>
              </a:rPr>
              <a:t>Consider:</a:t>
            </a:r>
          </a:p>
          <a:p>
            <a:r>
              <a:rPr lang="en-US" sz="2400" b="1" dirty="0">
                <a:solidFill>
                  <a:schemeClr val="accent6"/>
                </a:solidFill>
                <a:latin typeface="Papyrus" panose="03070502060502030205" pitchFamily="66" charset="0"/>
              </a:rPr>
              <a:t> Reserving for uninsured damage and legal fees. Many </a:t>
            </a:r>
            <a:r>
              <a:rPr lang="en-US" sz="2400" b="1" dirty="0" err="1">
                <a:solidFill>
                  <a:schemeClr val="accent6"/>
                </a:solidFill>
                <a:latin typeface="Papyrus" panose="03070502060502030205" pitchFamily="66" charset="0"/>
              </a:rPr>
              <a:t>ROC’s</a:t>
            </a:r>
            <a:r>
              <a:rPr lang="en-US" sz="2400" b="1" dirty="0">
                <a:solidFill>
                  <a:schemeClr val="accent6"/>
                </a:solidFill>
                <a:latin typeface="Papyrus" panose="03070502060502030205" pitchFamily="66" charset="0"/>
              </a:rPr>
              <a:t> have huge bills after a catastrophic event that insurance is not sufficient to cover. If you can build reserves sufficient to cover deductibles and or the cost of horticulture damage, which is usually uninsured, you will be in much better shape. </a:t>
            </a:r>
          </a:p>
          <a:p>
            <a:r>
              <a:rPr lang="en-US" sz="2400" b="1" dirty="0">
                <a:solidFill>
                  <a:schemeClr val="accent6"/>
                </a:solidFill>
                <a:latin typeface="Papyrus" panose="03070502060502030205" pitchFamily="66" charset="0"/>
              </a:rPr>
              <a:t>Reserving for unexpected legal fees. , while you should and likely do have D &amp; O insurance having a legal war chest for an uninsured legal matters can be comforting for your residents.</a:t>
            </a:r>
          </a:p>
          <a:p>
            <a:endParaRPr lang="en-US" dirty="0"/>
          </a:p>
        </p:txBody>
      </p:sp>
    </p:spTree>
    <p:extLst>
      <p:ext uri="{BB962C8B-B14F-4D97-AF65-F5344CB8AC3E}">
        <p14:creationId xmlns:p14="http://schemas.microsoft.com/office/powerpoint/2010/main" val="90510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A324-0737-F0DA-1F7D-10CBE06D7C3F}"/>
              </a:ext>
            </a:extLst>
          </p:cNvPr>
          <p:cNvSpPr>
            <a:spLocks noGrp="1"/>
          </p:cNvSpPr>
          <p:nvPr>
            <p:ph type="title"/>
          </p:nvPr>
        </p:nvSpPr>
        <p:spPr>
          <a:xfrm>
            <a:off x="1649233" y="1218567"/>
            <a:ext cx="8709204" cy="760005"/>
          </a:xfrm>
        </p:spPr>
        <p:txBody>
          <a:bodyPr/>
          <a:lstStyle/>
          <a:p>
            <a:r>
              <a:rPr lang="en-US" dirty="0"/>
              <a:t>Reserve Fund example</a:t>
            </a:r>
          </a:p>
        </p:txBody>
      </p:sp>
      <p:sp>
        <p:nvSpPr>
          <p:cNvPr id="3" name="Slide Number Placeholder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15</a:t>
            </a:fld>
            <a:endParaRPr lang="en-US" dirty="0"/>
          </a:p>
        </p:txBody>
      </p:sp>
      <p:pic>
        <p:nvPicPr>
          <p:cNvPr id="7" name="Content Placeholder 6">
            <a:extLst>
              <a:ext uri="{FF2B5EF4-FFF2-40B4-BE49-F238E27FC236}">
                <a16:creationId xmlns:a16="http://schemas.microsoft.com/office/drawing/2014/main" id="{90D0B17D-6E80-59DC-2DC3-B1D0DE508A82}"/>
              </a:ext>
            </a:extLst>
          </p:cNvPr>
          <p:cNvPicPr>
            <a:picLocks noGrp="1" noChangeAspect="1"/>
          </p:cNvPicPr>
          <p:nvPr>
            <p:ph sz="quarter" idx="4"/>
          </p:nvPr>
        </p:nvPicPr>
        <p:blipFill>
          <a:blip r:embed="rId3"/>
          <a:stretch>
            <a:fillRect/>
          </a:stretch>
        </p:blipFill>
        <p:spPr>
          <a:xfrm>
            <a:off x="677007" y="2286568"/>
            <a:ext cx="11016762" cy="3881553"/>
          </a:xfrm>
          <a:prstGeom prst="rect">
            <a:avLst/>
          </a:prstGeom>
        </p:spPr>
      </p:pic>
    </p:spTree>
    <p:extLst>
      <p:ext uri="{BB962C8B-B14F-4D97-AF65-F5344CB8AC3E}">
        <p14:creationId xmlns:p14="http://schemas.microsoft.com/office/powerpoint/2010/main" val="310813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A232-CC4B-EEF5-D80E-8A1BB0419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960B7-22B0-AA50-9FD8-C83E8ED39CC6}"/>
              </a:ext>
            </a:extLst>
          </p:cNvPr>
          <p:cNvSpPr>
            <a:spLocks noGrp="1"/>
          </p:cNvSpPr>
          <p:nvPr>
            <p:ph type="title"/>
          </p:nvPr>
        </p:nvSpPr>
        <p:spPr>
          <a:xfrm>
            <a:off x="4691326" y="1707904"/>
            <a:ext cx="5340697" cy="4517050"/>
          </a:xfrm>
        </p:spPr>
        <p:txBody>
          <a:bodyPr/>
          <a:lstStyle/>
          <a:p>
            <a:pPr marL="342900" indent="-342900">
              <a:buFont typeface="+mj-lt"/>
              <a:buAutoNum type="arabicPeriod"/>
            </a:pPr>
            <a:r>
              <a:rPr lang="en-US" sz="1800" cap="none" dirty="0">
                <a:latin typeface="Aptos" panose="020B0004020202020204" pitchFamily="34" charset="0"/>
              </a:rPr>
              <a:t>Special Assessment</a:t>
            </a:r>
            <a:br>
              <a:rPr lang="en-US" sz="1800" cap="none" dirty="0">
                <a:latin typeface="Aptos" panose="020B0004020202020204" pitchFamily="34" charset="0"/>
              </a:rPr>
            </a:br>
            <a:br>
              <a:rPr lang="en-US" sz="1800" b="0" cap="none" dirty="0">
                <a:latin typeface="Aptos" panose="020B0004020202020204" pitchFamily="34" charset="0"/>
              </a:rPr>
            </a:br>
            <a:r>
              <a:rPr lang="en-US" sz="1800" b="0" cap="none" dirty="0">
                <a:latin typeface="Aptos" panose="020B0004020202020204" pitchFamily="34" charset="0"/>
              </a:rPr>
              <a:t>CAN be levied if permitted in governing documents.</a:t>
            </a:r>
            <a:br>
              <a:rPr lang="en-US" sz="1800" b="0" cap="none" dirty="0">
                <a:latin typeface="Aptos" panose="020B0004020202020204" pitchFamily="34" charset="0"/>
              </a:rPr>
            </a:br>
            <a:r>
              <a:rPr lang="en-US" sz="1800" b="0" cap="none" dirty="0">
                <a:latin typeface="Aptos" panose="020B0004020202020204" pitchFamily="34" charset="0"/>
              </a:rPr>
              <a:t>	1. After a special, properly noticed, 	meeting with members/shareholders.</a:t>
            </a:r>
            <a:br>
              <a:rPr lang="en-US" sz="1800" b="0" cap="none" dirty="0">
                <a:latin typeface="Aptos" panose="020B0004020202020204" pitchFamily="34" charset="0"/>
              </a:rPr>
            </a:br>
            <a:r>
              <a:rPr lang="en-US" sz="1800" b="0" cap="none" dirty="0">
                <a:latin typeface="Aptos" panose="020B0004020202020204" pitchFamily="34" charset="0"/>
              </a:rPr>
              <a:t>	2. Against only those 	members/shareholders that are part of the 	corporation – cannot special assess lot 	rental units unless lease or other 	documents clearly state this possibility. </a:t>
            </a:r>
            <a:br>
              <a:rPr lang="en-US" sz="1800" b="0" cap="none" dirty="0">
                <a:latin typeface="Aptos" panose="020B0004020202020204" pitchFamily="34" charset="0"/>
              </a:rPr>
            </a:br>
            <a:r>
              <a:rPr lang="en-US" sz="1800" b="0" cap="none" dirty="0">
                <a:latin typeface="Aptos" panose="020B0004020202020204" pitchFamily="34" charset="0"/>
              </a:rPr>
              <a:t>	3. Must allow a reasonable time period for 	payment.</a:t>
            </a:r>
            <a:br>
              <a:rPr lang="en-US" sz="1800" b="0" cap="none" dirty="0">
                <a:latin typeface="Aptos" panose="020B0004020202020204" pitchFamily="34" charset="0"/>
              </a:rPr>
            </a:br>
            <a:r>
              <a:rPr lang="en-US" sz="1800" b="0" cap="none" dirty="0">
                <a:latin typeface="Aptos" panose="020B0004020202020204" pitchFamily="34" charset="0"/>
              </a:rPr>
              <a:t>	4. If a special assessment is to pay back 	into reserves for the expenditure, then it 	must be paid back within a year.</a:t>
            </a:r>
            <a:br>
              <a:rPr lang="en-US" sz="1800" cap="none" dirty="0">
                <a:latin typeface="Abadi" panose="020B0604020104020204" pitchFamily="34" charset="0"/>
              </a:rPr>
            </a:br>
            <a:endParaRPr lang="en-US" sz="1800" cap="none" dirty="0">
              <a:latin typeface="Abadi" panose="020B0604020104020204" pitchFamily="34" charset="0"/>
            </a:endParaRPr>
          </a:p>
        </p:txBody>
      </p:sp>
      <p:pic>
        <p:nvPicPr>
          <p:cNvPr id="7" name="Picture Placeholder 6">
            <a:extLst>
              <a:ext uri="{FF2B5EF4-FFF2-40B4-BE49-F238E27FC236}">
                <a16:creationId xmlns:a16="http://schemas.microsoft.com/office/drawing/2014/main" id="{588DC814-E2C4-3AB6-C16E-7B86EE22EB75}"/>
              </a:ext>
            </a:extLst>
          </p:cNvPr>
          <p:cNvPicPr>
            <a:picLocks noGrp="1" noChangeAspect="1"/>
          </p:cNvPicPr>
          <p:nvPr>
            <p:ph type="pic" sz="quarter" idx="11"/>
          </p:nvPr>
        </p:nvPicPr>
        <p:blipFill>
          <a:blip r:embed="rId3"/>
          <a:srcRect t="2733" b="2733"/>
          <a:stretch/>
        </p:blipFill>
        <p:spPr>
          <a:xfrm>
            <a:off x="443346" y="986934"/>
            <a:ext cx="3667107" cy="5367709"/>
          </a:xfrm>
        </p:spPr>
      </p:pic>
      <p:sp>
        <p:nvSpPr>
          <p:cNvPr id="3" name="Title 1">
            <a:extLst>
              <a:ext uri="{FF2B5EF4-FFF2-40B4-BE49-F238E27FC236}">
                <a16:creationId xmlns:a16="http://schemas.microsoft.com/office/drawing/2014/main" id="{C45C6EB3-D7A6-DCD5-F4AB-B66BDCD5B8CD}"/>
              </a:ext>
            </a:extLst>
          </p:cNvPr>
          <p:cNvSpPr txBox="1">
            <a:spLocks/>
          </p:cNvSpPr>
          <p:nvPr/>
        </p:nvSpPr>
        <p:spPr>
          <a:xfrm>
            <a:off x="4273740" y="921522"/>
            <a:ext cx="5617605" cy="760005"/>
          </a:xfrm>
          <a:prstGeom prst="rect">
            <a:avLst/>
          </a:prstGeom>
        </p:spPr>
        <p:txBody>
          <a:bodyPr vert="horz" lIns="91440" tIns="0" rIns="91440" bIns="0" rtlCol="0" anchor="ctr"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dirty="0"/>
              <a:t>The last resort</a:t>
            </a:r>
          </a:p>
        </p:txBody>
      </p:sp>
    </p:spTree>
    <p:extLst>
      <p:ext uri="{BB962C8B-B14F-4D97-AF65-F5344CB8AC3E}">
        <p14:creationId xmlns:p14="http://schemas.microsoft.com/office/powerpoint/2010/main" val="6928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endParaRPr lang="en-US" dirty="0"/>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a:lstStyle/>
          <a:p>
            <a:pPr algn="ctr"/>
            <a:r>
              <a:rPr lang="en-US" dirty="0"/>
              <a:t>Who are we and why can we help?</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3808750"/>
            <a:ext cx="5259554" cy="2233233"/>
          </a:xfrm>
        </p:spPr>
        <p:txBody>
          <a:bodyPr>
            <a:normAutofit fontScale="92500" lnSpcReduction="10000"/>
          </a:bodyPr>
          <a:lstStyle/>
          <a:p>
            <a:r>
              <a:rPr lang="en-US" dirty="0">
                <a:latin typeface="Arsenal" panose="02010504060200020004" pitchFamily="50" charset="0"/>
              </a:rPr>
              <a:t>We are Brenda Richter an accountant and controller for Newby Management and Jan Provence a CAM  Manger with Newby Management.  </a:t>
            </a:r>
          </a:p>
          <a:p>
            <a:r>
              <a:rPr lang="en-US" dirty="0">
                <a:latin typeface="Arsenal" panose="02010504060200020004" pitchFamily="50" charset="0"/>
              </a:rPr>
              <a:t>Newby Management has been serving Mobile Home communities since 1975 and manages </a:t>
            </a:r>
            <a:r>
              <a:rPr lang="en-US" dirty="0" err="1">
                <a:latin typeface="Arsenal" panose="02010504060200020004" pitchFamily="50" charset="0"/>
              </a:rPr>
              <a:t>ROC’s</a:t>
            </a:r>
            <a:r>
              <a:rPr lang="en-US" dirty="0">
                <a:latin typeface="Arsenal" panose="02010504060200020004" pitchFamily="50" charset="0"/>
              </a:rPr>
              <a:t> throughout Florida.</a:t>
            </a:r>
          </a:p>
        </p:txBody>
      </p:sp>
      <p:pic>
        <p:nvPicPr>
          <p:cNvPr id="6" name="Picture Placeholder 5">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a:blip r:embed="rId3"/>
          <a:stretch/>
        </p:blipFill>
        <p:spPr>
          <a:xfrm>
            <a:off x="6561857" y="809823"/>
            <a:ext cx="5259554" cy="5232160"/>
          </a:xfrm>
        </p:spPr>
      </p:pic>
    </p:spTree>
    <p:extLst>
      <p:ext uri="{BB962C8B-B14F-4D97-AF65-F5344CB8AC3E}">
        <p14:creationId xmlns:p14="http://schemas.microsoft.com/office/powerpoint/2010/main" val="140763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lstStyle/>
          <a:p>
            <a:r>
              <a:rPr lang="en-US" dirty="0"/>
              <a:t>Introduction</a:t>
            </a:r>
          </a:p>
          <a:p>
            <a:r>
              <a:rPr lang="en-US" dirty="0"/>
              <a:t>Budgeting</a:t>
            </a:r>
          </a:p>
          <a:p>
            <a:r>
              <a:rPr lang="en-US" dirty="0"/>
              <a:t>Financial Statements</a:t>
            </a:r>
          </a:p>
          <a:p>
            <a:r>
              <a:rPr lang="en-US" dirty="0"/>
              <a:t>Treasurers Report</a:t>
            </a:r>
          </a:p>
          <a:p>
            <a:r>
              <a:rPr lang="en-US" dirty="0"/>
              <a:t>Reserves</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201280" y="1131962"/>
            <a:ext cx="5723586" cy="4739104"/>
          </a:xfrm>
        </p:spPr>
        <p:txBody>
          <a:bodyPr/>
          <a:lstStyle/>
          <a:p>
            <a:r>
              <a:rPr lang="en-US" sz="1800" cap="none" dirty="0">
                <a:latin typeface="Abadi" panose="020B0604020104020204" pitchFamily="34" charset="0"/>
              </a:rPr>
              <a:t>The finances of your community may seem like a mystery when you first come to a position on a board However, it is important you have a basic understanding. </a:t>
            </a:r>
            <a:br>
              <a:rPr lang="en-US" sz="1800" cap="none" dirty="0">
                <a:latin typeface="Abadi" panose="020B0604020104020204" pitchFamily="34" charset="0"/>
              </a:rPr>
            </a:br>
            <a:r>
              <a:rPr lang="en-US" sz="1800" cap="none" dirty="0">
                <a:latin typeface="Abadi" panose="020B0604020104020204" pitchFamily="34" charset="0"/>
              </a:rPr>
              <a:t>It is in fact part of your fiduciary duty to your community. Many of your residents do not actually understand the reports provided and if they ask you a question it is good to feel confident in your ability to answer their questions…… or at least be able to direct them to someone who can. </a:t>
            </a:r>
          </a:p>
        </p:txBody>
      </p:sp>
      <p:pic>
        <p:nvPicPr>
          <p:cNvPr id="7" name="Picture Placeholder 6">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srcRect l="11894" r="11894"/>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sz="3200" dirty="0"/>
              <a:t>WHAT IS A COMMUNITY BUDGET</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6" y="3949667"/>
            <a:ext cx="7965460" cy="1521625"/>
          </a:xfrm>
        </p:spPr>
        <p:txBody>
          <a:bodyPr/>
          <a:lstStyle/>
          <a:p>
            <a:r>
              <a:rPr lang="en-US" dirty="0"/>
              <a:t>It can be divided in to both operating and reserves.</a:t>
            </a:r>
          </a:p>
          <a:p>
            <a:r>
              <a:rPr lang="en-US" dirty="0"/>
              <a:t>It is usually prepared by the treasurer and a committee of owners/residents.</a:t>
            </a:r>
          </a:p>
          <a:p>
            <a:r>
              <a:rPr lang="en-US" dirty="0"/>
              <a:t>It is reviewed and approved by the board or sometimes the members.</a:t>
            </a:r>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
        <p:nvSpPr>
          <p:cNvPr id="4" name="TextBox 3">
            <a:extLst>
              <a:ext uri="{FF2B5EF4-FFF2-40B4-BE49-F238E27FC236}">
                <a16:creationId xmlns:a16="http://schemas.microsoft.com/office/drawing/2014/main" id="{4CA30B3B-1B7B-A504-DEFC-015A401E7B9E}"/>
              </a:ext>
            </a:extLst>
          </p:cNvPr>
          <p:cNvSpPr txBox="1"/>
          <p:nvPr/>
        </p:nvSpPr>
        <p:spPr>
          <a:xfrm>
            <a:off x="3807069" y="2345346"/>
            <a:ext cx="6453554" cy="1200329"/>
          </a:xfrm>
          <a:prstGeom prst="rect">
            <a:avLst/>
          </a:prstGeom>
          <a:noFill/>
        </p:spPr>
        <p:txBody>
          <a:bodyPr wrap="square" rtlCol="0">
            <a:spAutoFit/>
          </a:bodyPr>
          <a:lstStyle/>
          <a:p>
            <a:pPr algn="ctr"/>
            <a:r>
              <a:rPr lang="en-US" sz="2400" b="1" dirty="0">
                <a:solidFill>
                  <a:srgbClr val="202C8F"/>
                </a:solidFill>
                <a:latin typeface="Arsenal" panose="02010504060200020004" pitchFamily="50" charset="0"/>
              </a:rPr>
              <a:t>Well simply put it is exactly what is sounds like. It is the planned expenses for the community for the upcoming year</a:t>
            </a:r>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8" y="928688"/>
            <a:ext cx="7043617" cy="471489"/>
          </a:xfrm>
        </p:spPr>
        <p:txBody>
          <a:bodyPr/>
          <a:lstStyle/>
          <a:p>
            <a:r>
              <a:rPr lang="en-US" sz="1800" dirty="0"/>
              <a:t>You need to budget both Income and Expenses</a:t>
            </a:r>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6</a:t>
            </a:fld>
            <a:endParaRPr lang="en-US" dirty="0"/>
          </a:p>
        </p:txBody>
      </p:sp>
      <p:pic>
        <p:nvPicPr>
          <p:cNvPr id="6" name="Content Placeholder 5">
            <a:extLst>
              <a:ext uri="{FF2B5EF4-FFF2-40B4-BE49-F238E27FC236}">
                <a16:creationId xmlns:a16="http://schemas.microsoft.com/office/drawing/2014/main" id="{79783450-8463-D4FD-85BE-8F281EA63F4C}"/>
              </a:ext>
            </a:extLst>
          </p:cNvPr>
          <p:cNvPicPr>
            <a:picLocks noGrp="1" noChangeAspect="1"/>
          </p:cNvPicPr>
          <p:nvPr>
            <p:ph idx="11"/>
          </p:nvPr>
        </p:nvPicPr>
        <p:blipFill>
          <a:blip r:embed="rId3"/>
          <a:stretch>
            <a:fillRect/>
          </a:stretch>
        </p:blipFill>
        <p:spPr>
          <a:xfrm>
            <a:off x="3890023" y="1522413"/>
            <a:ext cx="4583743" cy="3207848"/>
          </a:xfrm>
        </p:spPr>
      </p:pic>
      <p:pic>
        <p:nvPicPr>
          <p:cNvPr id="10" name="Picture 9">
            <a:extLst>
              <a:ext uri="{FF2B5EF4-FFF2-40B4-BE49-F238E27FC236}">
                <a16:creationId xmlns:a16="http://schemas.microsoft.com/office/drawing/2014/main" id="{BDFA6276-3F25-546D-5AE3-6AB29088F5CF}"/>
              </a:ext>
            </a:extLst>
          </p:cNvPr>
          <p:cNvPicPr>
            <a:picLocks noChangeAspect="1"/>
          </p:cNvPicPr>
          <p:nvPr/>
        </p:nvPicPr>
        <p:blipFill>
          <a:blip r:embed="rId4"/>
          <a:stretch>
            <a:fillRect/>
          </a:stretch>
        </p:blipFill>
        <p:spPr>
          <a:xfrm>
            <a:off x="7388446" y="3201023"/>
            <a:ext cx="3824122" cy="3302947"/>
          </a:xfrm>
          <a:prstGeom prst="rect">
            <a:avLst/>
          </a:prstGeom>
        </p:spPr>
      </p:pic>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765973" y="834635"/>
            <a:ext cx="7796464" cy="404066"/>
          </a:xfrm>
        </p:spPr>
        <p:txBody>
          <a:bodyPr/>
          <a:lstStyle/>
          <a:p>
            <a:pPr algn="ctr"/>
            <a:r>
              <a:rPr lang="en-US" sz="2400" dirty="0"/>
              <a:t>Where do the numbers come from?</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7</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3283119" cy="3720337"/>
          </a:xfrm>
        </p:spPr>
        <p:txBody>
          <a:bodyPr>
            <a:normAutofit fontScale="92500" lnSpcReduction="10000"/>
          </a:bodyPr>
          <a:lstStyle/>
          <a:p>
            <a:r>
              <a:rPr lang="en-US" dirty="0"/>
              <a:t>The budgeting process involves the gathering information on the previous and current years income and expenses and then making projections for the upcoming year.</a:t>
            </a:r>
          </a:p>
          <a:p>
            <a:r>
              <a:rPr lang="en-US" dirty="0"/>
              <a:t>REMEMBER if you have any special maintenance planned that is NOT a reserve expense it needs to be put into the budget. For instance, you may plan to switch to hand blowers instead of paper towels in community bathrooms. Budget for this do not reserve for it.</a:t>
            </a:r>
          </a:p>
        </p:txBody>
      </p:sp>
      <p:pic>
        <p:nvPicPr>
          <p:cNvPr id="7" name="Content Placeholder 6">
            <a:extLst>
              <a:ext uri="{FF2B5EF4-FFF2-40B4-BE49-F238E27FC236}">
                <a16:creationId xmlns:a16="http://schemas.microsoft.com/office/drawing/2014/main" id="{955E4A03-52E8-83D5-8DFD-66238AEBBF14}"/>
              </a:ext>
            </a:extLst>
          </p:cNvPr>
          <p:cNvPicPr>
            <a:picLocks noGrp="1" noChangeAspect="1"/>
          </p:cNvPicPr>
          <p:nvPr>
            <p:ph sz="quarter" idx="4"/>
          </p:nvPr>
        </p:nvPicPr>
        <p:blipFill>
          <a:blip r:embed="rId3"/>
          <a:stretch>
            <a:fillRect/>
          </a:stretch>
        </p:blipFill>
        <p:spPr>
          <a:xfrm>
            <a:off x="4781550" y="2303028"/>
            <a:ext cx="3286125" cy="3154416"/>
          </a:xfrm>
        </p:spPr>
      </p:pic>
    </p:spTree>
    <p:extLst>
      <p:ext uri="{BB962C8B-B14F-4D97-AF65-F5344CB8AC3E}">
        <p14:creationId xmlns:p14="http://schemas.microsoft.com/office/powerpoint/2010/main" val="246859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1091627"/>
          </a:xfrm>
        </p:spPr>
        <p:txBody>
          <a:bodyPr/>
          <a:lstStyle/>
          <a:p>
            <a:r>
              <a:rPr lang="en-US" dirty="0"/>
              <a:t>Financial Statements</a:t>
            </a:r>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400" y="2303463"/>
            <a:ext cx="3282950" cy="4143375"/>
          </a:xfrm>
        </p:spPr>
        <p:txBody>
          <a:bodyPr>
            <a:normAutofit/>
          </a:bodyPr>
          <a:lstStyle/>
          <a:p>
            <a:r>
              <a:rPr lang="en-US" dirty="0"/>
              <a:t>Financial Statements are usually prepared by your accountant or bookkeeper.</a:t>
            </a:r>
          </a:p>
          <a:p>
            <a:r>
              <a:rPr lang="en-US" dirty="0"/>
              <a:t>They should be reviewed often preferably monthly by your manager and treasurer</a:t>
            </a:r>
          </a:p>
          <a:p>
            <a:r>
              <a:rPr lang="en-US" dirty="0"/>
              <a:t>They typically give a lot of detailed information most of which is NOT required reading for everyone</a:t>
            </a:r>
          </a:p>
          <a:p>
            <a:r>
              <a:rPr lang="en-US" dirty="0"/>
              <a:t>They are the base of the Treasurer’s Report</a:t>
            </a:r>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1"/>
          </p:nvPr>
        </p:nvSpPr>
        <p:spPr>
          <a:xfrm>
            <a:off x="4781550" y="2303463"/>
            <a:ext cx="3763963" cy="4143375"/>
          </a:xfrm>
        </p:spPr>
        <p:txBody>
          <a:bodyPr>
            <a:normAutofit/>
          </a:bodyPr>
          <a:lstStyle/>
          <a:p>
            <a:pPr marL="342900" indent="-342900">
              <a:buFont typeface="+mj-lt"/>
              <a:buAutoNum type="arabicPeriod" startAt="5"/>
            </a:pPr>
            <a:r>
              <a:rPr lang="en-US" dirty="0"/>
              <a:t>They included a list of the  communities' total assets and liabilities</a:t>
            </a:r>
          </a:p>
          <a:p>
            <a:pPr marL="342900" indent="-342900">
              <a:buFont typeface="+mj-lt"/>
              <a:buAutoNum type="arabicPeriod" startAt="5"/>
            </a:pPr>
            <a:r>
              <a:rPr lang="en-US" dirty="0"/>
              <a:t>They typically will show the income and expenses for the month and year to date. </a:t>
            </a:r>
          </a:p>
          <a:p>
            <a:pPr marL="342900" indent="-342900">
              <a:buFont typeface="+mj-lt"/>
              <a:buAutoNum type="arabicPeriod" startAt="5"/>
            </a:pPr>
            <a:r>
              <a:rPr lang="en-US" dirty="0"/>
              <a:t>They may list the GL’s or general ledger  entries used to track various categories of income and expenses.</a:t>
            </a:r>
          </a:p>
          <a:p>
            <a:pPr marL="342900" indent="-342900">
              <a:buFont typeface="+mj-lt"/>
              <a:buAutoNum type="arabicPeriod" startAt="5"/>
            </a:pPr>
            <a:r>
              <a:rPr lang="en-US" dirty="0"/>
              <a:t>They may list accounts in arrears and will list prepaid assessment and fees. </a:t>
            </a:r>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pic>
        <p:nvPicPr>
          <p:cNvPr id="12" name="Picture Placeholder 11">
            <a:extLst>
              <a:ext uri="{FF2B5EF4-FFF2-40B4-BE49-F238E27FC236}">
                <a16:creationId xmlns:a16="http://schemas.microsoft.com/office/drawing/2014/main" id="{6FCE2A5F-B87E-BE0D-21EA-D50B889B1B98}"/>
              </a:ext>
            </a:extLst>
          </p:cNvPr>
          <p:cNvPicPr>
            <a:picLocks noGrp="1" noChangeAspect="1"/>
          </p:cNvPicPr>
          <p:nvPr>
            <p:ph type="pic" sz="quarter" idx="14"/>
          </p:nvPr>
        </p:nvPicPr>
        <p:blipFill>
          <a:blip r:embed="rId3"/>
          <a:srcRect l="31888" r="31888"/>
          <a:stretch>
            <a:fillRect/>
          </a:stretch>
        </p:blipFill>
        <p:spPr/>
      </p:pic>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r>
              <a:rPr lang="en-US" dirty="0"/>
              <a:t>Treasurers Report</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a:normAutofit lnSpcReduction="10000"/>
          </a:bodyPr>
          <a:lstStyle/>
          <a:p>
            <a:r>
              <a:rPr lang="en-US" b="0" i="0" dirty="0">
                <a:solidFill>
                  <a:srgbClr val="202C8F"/>
                </a:solidFill>
                <a:effectLst/>
                <a:latin typeface="Google Sans"/>
              </a:rPr>
              <a:t>If you are a Chapter 617 not-for-profit or a 607 for-profit corporation you need to provide a treasurer's report at least annually. </a:t>
            </a:r>
          </a:p>
          <a:p>
            <a:r>
              <a:rPr lang="en-US" b="0" i="0" dirty="0">
                <a:solidFill>
                  <a:srgbClr val="202C8F"/>
                </a:solidFill>
                <a:effectLst/>
                <a:latin typeface="Google Sans"/>
              </a:rPr>
              <a:t>Most ROC boards will have a report given by the Treasure at all board and member meetings.  The report should include financial transactions, such as income and expenses and  include the corporation's cash balance(s) at the end of the reporting period. </a:t>
            </a:r>
          </a:p>
          <a:p>
            <a:r>
              <a:rPr lang="en-US" dirty="0">
                <a:solidFill>
                  <a:srgbClr val="202C8F"/>
                </a:solidFill>
                <a:latin typeface="Google Sans"/>
              </a:rPr>
              <a:t>607 corporations which are for profit may also have share dividends to report depending on what their documents allow for.</a:t>
            </a:r>
            <a:endParaRPr lang="en-US" dirty="0">
              <a:solidFill>
                <a:srgbClr val="202C8F"/>
              </a:solidFill>
            </a:endParaRPr>
          </a:p>
        </p:txBody>
      </p:sp>
      <p:pic>
        <p:nvPicPr>
          <p:cNvPr id="7" name="Picture Placeholder 6">
            <a:extLst>
              <a:ext uri="{FF2B5EF4-FFF2-40B4-BE49-F238E27FC236}">
                <a16:creationId xmlns:a16="http://schemas.microsoft.com/office/drawing/2014/main" id="{C570EB79-053B-0283-9D2D-6266701EEDDD}"/>
              </a:ext>
            </a:extLst>
          </p:cNvPr>
          <p:cNvPicPr>
            <a:picLocks noGrp="1" noChangeAspect="1"/>
          </p:cNvPicPr>
          <p:nvPr>
            <p:ph type="pic" sz="quarter" idx="14"/>
          </p:nvPr>
        </p:nvPicPr>
        <p:blipFill>
          <a:blip r:embed="rId3"/>
          <a:srcRect l="4236" r="4236"/>
          <a:stretch/>
        </p:blipFill>
        <p:spPr>
          <a:xfrm>
            <a:off x="8989454" y="3405189"/>
            <a:ext cx="3202546" cy="3452811"/>
          </a:xfrm>
        </p:spPr>
      </p:pic>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{BB16D336-36D5-402D-A32F-58328923DCEB}tf78438558_win32</Template>
  <TotalTime>345</TotalTime>
  <Words>1105</Words>
  <Application>Microsoft Office PowerPoint</Application>
  <PresentationFormat>Widescreen</PresentationFormat>
  <Paragraphs>64</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Abadi</vt:lpstr>
      <vt:lpstr>Aptos</vt:lpstr>
      <vt:lpstr>Arial</vt:lpstr>
      <vt:lpstr>Arial Black</vt:lpstr>
      <vt:lpstr>Arsenal</vt:lpstr>
      <vt:lpstr>Calibri</vt:lpstr>
      <vt:lpstr>Google Sans</vt:lpstr>
      <vt:lpstr>Ink Free</vt:lpstr>
      <vt:lpstr>Papyrus</vt:lpstr>
      <vt:lpstr>Sabon Next LT</vt:lpstr>
      <vt:lpstr>Custom</vt:lpstr>
      <vt:lpstr>Understanding YOUR  ROC’s financial statements</vt:lpstr>
      <vt:lpstr>Who are we and why can we help?</vt:lpstr>
      <vt:lpstr>agenda</vt:lpstr>
      <vt:lpstr>The finances of your community may seem like a mystery when you first come to a position on a board However, it is important you have a basic understanding.  It is in fact part of your fiduciary duty to your community. Many of your residents do not actually understand the reports provided and if they ask you a question it is good to feel confident in your ability to answer their questions…… or at least be able to direct them to someone who can. </vt:lpstr>
      <vt:lpstr>WHAT IS A COMMUNITY BUDGET</vt:lpstr>
      <vt:lpstr>You need to budget both Income and Expenses</vt:lpstr>
      <vt:lpstr>Where do the numbers come from?</vt:lpstr>
      <vt:lpstr>Financial Statements</vt:lpstr>
      <vt:lpstr>Treasurers Report</vt:lpstr>
      <vt:lpstr>Treasurers Report Example</vt:lpstr>
      <vt:lpstr>TO RESERVE OR NOT TO RESERVE ?</vt:lpstr>
      <vt:lpstr>Reserve Funding considerations</vt:lpstr>
      <vt:lpstr>Maintaining a good reserve fund?</vt:lpstr>
      <vt:lpstr>Uncommon reserve items</vt:lpstr>
      <vt:lpstr>Reserve Fund example</vt:lpstr>
      <vt:lpstr>Special Assessment  CAN be levied if permitted in governing documents.  1. After a special, properly noticed,  meeting with members/shareholders.  2. Against only those  members/shareholders that are part of the  corporation – cannot special assess lot  rental units unless lease or other  documents clearly state this possibility.   3. Must allow a reasonable time period for  payment.  4. If a special assessment is to pay back  into reserves for the expenditure, then it  must be paid back within a year.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Lazy Days</dc:creator>
  <cp:lastModifiedBy>Lazy Days</cp:lastModifiedBy>
  <cp:revision>5</cp:revision>
  <dcterms:created xsi:type="dcterms:W3CDTF">2025-01-27T19:38:23Z</dcterms:created>
  <dcterms:modified xsi:type="dcterms:W3CDTF">2025-02-17T16:29:08Z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